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331" r:id="rId3"/>
    <p:sldId id="259" r:id="rId4"/>
    <p:sldId id="261" r:id="rId5"/>
    <p:sldId id="332" r:id="rId6"/>
    <p:sldId id="333" r:id="rId7"/>
    <p:sldId id="334" r:id="rId8"/>
    <p:sldId id="287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8" r:id="rId20"/>
    <p:sldId id="349" r:id="rId21"/>
    <p:sldId id="350" r:id="rId22"/>
    <p:sldId id="345" r:id="rId23"/>
    <p:sldId id="352" r:id="rId24"/>
    <p:sldId id="353" r:id="rId25"/>
    <p:sldId id="354" r:id="rId26"/>
    <p:sldId id="351" r:id="rId27"/>
    <p:sldId id="355" r:id="rId28"/>
    <p:sldId id="347" r:id="rId29"/>
    <p:sldId id="356" r:id="rId30"/>
    <p:sldId id="357" r:id="rId31"/>
    <p:sldId id="358" r:id="rId32"/>
    <p:sldId id="359" r:id="rId33"/>
    <p:sldId id="360" r:id="rId34"/>
    <p:sldId id="346" r:id="rId35"/>
    <p:sldId id="361" r:id="rId36"/>
    <p:sldId id="365" r:id="rId37"/>
    <p:sldId id="362" r:id="rId38"/>
    <p:sldId id="363" r:id="rId39"/>
    <p:sldId id="364" r:id="rId40"/>
    <p:sldId id="260" r:id="rId41"/>
    <p:sldId id="266" r:id="rId42"/>
    <p:sldId id="267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Sniglet" panose="020B0604020202020204" charset="0"/>
      <p:regular r:id="rId66"/>
    </p:embeddedFont>
    <p:embeddedFont>
      <p:font typeface="Walter Turncoat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357"/>
    <a:srgbClr val="FDE724"/>
    <a:srgbClr val="F5C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2F4694-3796-4C29-A121-4A0DD6408714}">
  <a:tblStyle styleId="{122F4694-3796-4C29-A121-4A0DD64087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5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39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4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4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778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697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24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64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230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9bf3ff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9bf3ff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e9664b5b_317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4e9664b5b_317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8bd40858_8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8bd40858_8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38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3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9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249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3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developers.google.com/machine-learning/crash-course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site-assets/downloads/marketing/cert/TF_Certificate_Candidate_Handbook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cxbxmxcx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micheal-lanham-1896931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walter-turncoa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niglet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800" y="1643053"/>
            <a:ext cx="7772400" cy="16444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TensorFlow Certification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Yes or No?</a:t>
            </a:r>
            <a:endParaRPr dirty="0"/>
          </a:p>
        </p:txBody>
      </p:sp>
      <p:sp>
        <p:nvSpPr>
          <p:cNvPr id="54" name="Google Shape;54;p11"/>
          <p:cNvSpPr/>
          <p:nvPr/>
        </p:nvSpPr>
        <p:spPr>
          <a:xfrm>
            <a:off x="3850759" y="293407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what skills do I need?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4955781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A good base knowledge of Python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Some familiarity with data science</a:t>
            </a:r>
          </a:p>
          <a:p>
            <a:pPr lvl="1">
              <a:spcBef>
                <a:spcPts val="600"/>
              </a:spcBef>
              <a:buChar char="✘"/>
            </a:pPr>
            <a:r>
              <a:rPr lang="en-US" dirty="0"/>
              <a:t>Knowledge in math – statistics, probability, linear algebra and calculus</a:t>
            </a:r>
          </a:p>
          <a:p>
            <a:r>
              <a:rPr lang="en-US" dirty="0"/>
              <a:t>A basic understanding of machine learning and deep learning</a:t>
            </a:r>
          </a:p>
          <a:p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409;p38">
            <a:extLst>
              <a:ext uri="{FF2B5EF4-FFF2-40B4-BE49-F238E27FC236}">
                <a16:creationId xmlns:a16="http://schemas.microsoft.com/office/drawing/2014/main" id="{B9EB9BA9-6B71-4A40-BACA-E795EB1CC275}"/>
              </a:ext>
            </a:extLst>
          </p:cNvPr>
          <p:cNvSpPr/>
          <p:nvPr/>
        </p:nvSpPr>
        <p:spPr>
          <a:xfrm>
            <a:off x="4111970" y="316427"/>
            <a:ext cx="920060" cy="81827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2FFF3639-16B3-4772-B3BB-EC912F1A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68" y="2056147"/>
            <a:ext cx="3890787" cy="219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97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Else Should I know?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4955781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test is 5 hours and requires you to build 5 working models</a:t>
            </a:r>
          </a:p>
          <a:p>
            <a:r>
              <a:rPr lang="en-US" dirty="0"/>
              <a:t>It costs $100 USD</a:t>
            </a:r>
          </a:p>
          <a:p>
            <a:r>
              <a:rPr lang="en-US" dirty="0"/>
              <a:t>If you fail you need to wait 2 weeks,</a:t>
            </a:r>
          </a:p>
          <a:p>
            <a:pPr lvl="1"/>
            <a:r>
              <a:rPr lang="en-US" dirty="0"/>
              <a:t>Fail again wait 2 months</a:t>
            </a:r>
          </a:p>
          <a:p>
            <a:pPr lvl="1"/>
            <a:r>
              <a:rPr lang="en-US" dirty="0"/>
              <a:t>Fail again wait a year</a:t>
            </a:r>
          </a:p>
          <a:p>
            <a:r>
              <a:rPr lang="en-US" dirty="0"/>
              <a:t>The certification only lasts 3 years</a:t>
            </a:r>
          </a:p>
          <a:p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409;p38">
            <a:extLst>
              <a:ext uri="{FF2B5EF4-FFF2-40B4-BE49-F238E27FC236}">
                <a16:creationId xmlns:a16="http://schemas.microsoft.com/office/drawing/2014/main" id="{B9EB9BA9-6B71-4A40-BACA-E795EB1CC275}"/>
              </a:ext>
            </a:extLst>
          </p:cNvPr>
          <p:cNvSpPr/>
          <p:nvPr/>
        </p:nvSpPr>
        <p:spPr>
          <a:xfrm>
            <a:off x="4111970" y="316427"/>
            <a:ext cx="920060" cy="81827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E3D661C-E4C6-4C31-B907-4948DB52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80" y="2468533"/>
            <a:ext cx="2941883" cy="18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1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83781" y="3185200"/>
            <a:ext cx="8376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/>
              <a:t>3.</a:t>
            </a:r>
            <a:br>
              <a:rPr lang="en" sz="6000" dirty="0"/>
            </a:br>
            <a:br>
              <a:rPr lang="en" sz="6000" dirty="0"/>
            </a:br>
            <a:r>
              <a:rPr lang="en-US" sz="6000" dirty="0"/>
              <a:t>Preparing To Study for the Test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8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Primary Core Skills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63875" y="1861320"/>
            <a:ext cx="5376272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Coding Skills – program with Python  on/with TensorFlow</a:t>
            </a:r>
          </a:p>
          <a:p>
            <a:r>
              <a:rPr lang="en-US" dirty="0"/>
              <a:t>Math and stats – review basic math concepts (stats and linear algebra)</a:t>
            </a:r>
          </a:p>
          <a:p>
            <a:r>
              <a:rPr lang="en-US" dirty="0"/>
              <a:t>ML theory – understand why the models work and how</a:t>
            </a:r>
          </a:p>
          <a:p>
            <a:r>
              <a:rPr lang="en-US" dirty="0"/>
              <a:t>Build projects – Best experience is doing</a:t>
            </a:r>
          </a:p>
          <a:p>
            <a:r>
              <a:rPr lang="en-US" dirty="0"/>
              <a:t>Tune hyperparameters!!!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97;p16">
            <a:extLst>
              <a:ext uri="{FF2B5EF4-FFF2-40B4-BE49-F238E27FC236}">
                <a16:creationId xmlns:a16="http://schemas.microsoft.com/office/drawing/2014/main" id="{1CD6C419-3F36-4175-A9D3-5DC53A64CEBF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44;p38">
            <a:extLst>
              <a:ext uri="{FF2B5EF4-FFF2-40B4-BE49-F238E27FC236}">
                <a16:creationId xmlns:a16="http://schemas.microsoft.com/office/drawing/2014/main" id="{A748B802-B3D8-4BAC-86FD-383DB9D10587}"/>
              </a:ext>
            </a:extLst>
          </p:cNvPr>
          <p:cNvSpPr/>
          <p:nvPr/>
        </p:nvSpPr>
        <p:spPr>
          <a:xfrm>
            <a:off x="4349160" y="418419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163A1AF-BC2B-4A61-A450-AAB9555A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76" y="2122880"/>
            <a:ext cx="4309541" cy="24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4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0883-7BA4-4DE6-B350-93A6F8F9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Background Materials</a:t>
            </a:r>
            <a:br>
              <a:rPr lang="en-US" dirty="0"/>
            </a:br>
            <a:r>
              <a:rPr lang="en-US" dirty="0"/>
              <a:t>(Videos, Courses &amp; Books)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4EA2E-0BB9-4D23-A2F8-42A94F2C0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771" y="2043997"/>
            <a:ext cx="5099282" cy="1830658"/>
          </a:xfrm>
        </p:spPr>
        <p:txBody>
          <a:bodyPr/>
          <a:lstStyle/>
          <a:p>
            <a:r>
              <a:rPr lang="en-US" sz="1600" dirty="0"/>
              <a:t>Deep learning by 3blue1brown </a:t>
            </a:r>
          </a:p>
          <a:p>
            <a:r>
              <a:rPr lang="en-US" sz="1600" dirty="0"/>
              <a:t>Essence of Linear Algebra by 3blue1brown</a:t>
            </a:r>
          </a:p>
          <a:p>
            <a:r>
              <a:rPr lang="en-US" sz="1600" dirty="0"/>
              <a:t>Essence of Calculus by 3blue1brown</a:t>
            </a:r>
          </a:p>
          <a:p>
            <a:r>
              <a:rPr lang="en-US" sz="1600" dirty="0"/>
              <a:t>Google Developers Machine Learning Crash Course</a:t>
            </a:r>
          </a:p>
          <a:p>
            <a:pPr lvl="1"/>
            <a:r>
              <a:rPr lang="en-US" sz="1600" dirty="0">
                <a:hlinkClick r:id="rId2"/>
              </a:rPr>
              <a:t>https://developers.google.com/machine-learning/crash-course</a:t>
            </a:r>
            <a:endParaRPr lang="en-US" sz="1600" dirty="0"/>
          </a:p>
          <a:p>
            <a:r>
              <a:rPr lang="en-US" sz="1600" dirty="0"/>
              <a:t>Deep Learning with Python (Francois </a:t>
            </a:r>
            <a:r>
              <a:rPr lang="en-US" sz="1600" dirty="0" err="1"/>
              <a:t>Chollet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13B18-1230-49E4-B610-A48CA4063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9218" name="Picture 2" descr="Deep Learning with Python: Chollet, François: 9781617294433: Books ...">
            <a:extLst>
              <a:ext uri="{FF2B5EF4-FFF2-40B4-BE49-F238E27FC236}">
                <a16:creationId xmlns:a16="http://schemas.microsoft.com/office/drawing/2014/main" id="{E076F337-EE90-4967-B0B1-ACC65C6E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17" y="2135825"/>
            <a:ext cx="2151893" cy="26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7;p16">
            <a:extLst>
              <a:ext uri="{FF2B5EF4-FFF2-40B4-BE49-F238E27FC236}">
                <a16:creationId xmlns:a16="http://schemas.microsoft.com/office/drawing/2014/main" id="{189367EE-8622-4CC1-8454-1E77AD88C8D4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49;p38">
            <a:extLst>
              <a:ext uri="{FF2B5EF4-FFF2-40B4-BE49-F238E27FC236}">
                <a16:creationId xmlns:a16="http://schemas.microsoft.com/office/drawing/2014/main" id="{34A5F16D-844D-4001-BBB5-96E1C54A8A1B}"/>
              </a:ext>
            </a:extLst>
          </p:cNvPr>
          <p:cNvSpPr/>
          <p:nvPr/>
        </p:nvSpPr>
        <p:spPr>
          <a:xfrm>
            <a:off x="4328682" y="500634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78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695477" cy="2503200"/>
          </a:xfrm>
        </p:spPr>
        <p:txBody>
          <a:bodyPr/>
          <a:lstStyle/>
          <a:p>
            <a:r>
              <a:rPr lang="en-US" dirty="0"/>
              <a:t>Losing focus – if your plan is to take the test…</a:t>
            </a:r>
          </a:p>
          <a:p>
            <a:pPr lvl="1"/>
            <a:r>
              <a:rPr lang="en-US" dirty="0"/>
              <a:t>Set attainable goals</a:t>
            </a:r>
          </a:p>
          <a:p>
            <a:r>
              <a:rPr lang="en-US" dirty="0"/>
              <a:t>Expensive courses – there are plenty of good free resources</a:t>
            </a:r>
          </a:p>
          <a:p>
            <a:r>
              <a:rPr lang="en-US" dirty="0"/>
              <a:t>Feeling overwhelmed – work at your own pace</a:t>
            </a:r>
          </a:p>
          <a:p>
            <a:r>
              <a:rPr lang="en-US" dirty="0"/>
              <a:t>Taking too long – 6 months or less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49;p38">
            <a:extLst>
              <a:ext uri="{FF2B5EF4-FFF2-40B4-BE49-F238E27FC236}">
                <a16:creationId xmlns:a16="http://schemas.microsoft.com/office/drawing/2014/main" id="{918129C5-51E3-4514-AD83-95449EB6B6AD}"/>
              </a:ext>
            </a:extLst>
          </p:cNvPr>
          <p:cNvSpPr/>
          <p:nvPr/>
        </p:nvSpPr>
        <p:spPr>
          <a:xfrm>
            <a:off x="4328682" y="500634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6" name="Picture 6" descr="Beat the High Cost of Textbooks | The First National Bank Blog">
            <a:extLst>
              <a:ext uri="{FF2B5EF4-FFF2-40B4-BE49-F238E27FC236}">
                <a16:creationId xmlns:a16="http://schemas.microsoft.com/office/drawing/2014/main" id="{D3C80838-C727-4E16-B772-946BEB38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76" y="23806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21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83781" y="3185200"/>
            <a:ext cx="8376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/>
              <a:t>4.</a:t>
            </a:r>
            <a:br>
              <a:rPr lang="en" sz="6000" dirty="0"/>
            </a:br>
            <a:br>
              <a:rPr lang="en" sz="6000" dirty="0"/>
            </a:br>
            <a:r>
              <a:rPr lang="en-US" sz="6000" dirty="0"/>
              <a:t>Study for the Test</a:t>
            </a:r>
            <a:br>
              <a:rPr lang="en-US" sz="6000" dirty="0"/>
            </a:b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22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74" y="1825375"/>
            <a:ext cx="4695477" cy="2503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8;p38">
            <a:extLst>
              <a:ext uri="{FF2B5EF4-FFF2-40B4-BE49-F238E27FC236}">
                <a16:creationId xmlns:a16="http://schemas.microsoft.com/office/drawing/2014/main" id="{6A6A5DBF-7A4B-459C-820F-D228EA504D2C}"/>
              </a:ext>
            </a:extLst>
          </p:cNvPr>
          <p:cNvSpPr/>
          <p:nvPr/>
        </p:nvSpPr>
        <p:spPr>
          <a:xfrm>
            <a:off x="4325229" y="516337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26A05F-313B-45F0-8C36-4399D93D7163}"/>
              </a:ext>
            </a:extLst>
          </p:cNvPr>
          <p:cNvSpPr txBox="1">
            <a:spLocks/>
          </p:cNvSpPr>
          <p:nvPr/>
        </p:nvSpPr>
        <p:spPr>
          <a:xfrm>
            <a:off x="457200" y="1563400"/>
            <a:ext cx="4695477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Code in PyCharm</a:t>
            </a:r>
          </a:p>
          <a:p>
            <a:r>
              <a:rPr lang="en-US" dirty="0"/>
              <a:t>Learn Python libraries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PIL (pillow)</a:t>
            </a:r>
          </a:p>
          <a:p>
            <a:pPr lvl="1"/>
            <a:r>
              <a:rPr lang="en-US" dirty="0"/>
              <a:t>pandas</a:t>
            </a:r>
          </a:p>
          <a:p>
            <a:r>
              <a:rPr lang="en-US" dirty="0"/>
              <a:t>Explore TF datasets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PyCharm: the Python IDE for Professional Developers by JetBrains">
            <a:extLst>
              <a:ext uri="{FF2B5EF4-FFF2-40B4-BE49-F238E27FC236}">
                <a16:creationId xmlns:a16="http://schemas.microsoft.com/office/drawing/2014/main" id="{90435AB8-DD7E-4C00-93D3-3319B6D5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50" y="1681867"/>
            <a:ext cx="4750165" cy="277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2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7075"/>
            <a:ext cx="9156000" cy="857400"/>
          </a:xfrm>
        </p:spPr>
        <p:txBody>
          <a:bodyPr/>
          <a:lstStyle/>
          <a:p>
            <a:r>
              <a:rPr lang="en-US" dirty="0"/>
              <a:t>Build and train NN with TF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74" y="1825375"/>
            <a:ext cx="4695477" cy="2503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26A05F-313B-45F0-8C36-4399D93D7163}"/>
              </a:ext>
            </a:extLst>
          </p:cNvPr>
          <p:cNvSpPr txBox="1">
            <a:spLocks/>
          </p:cNvSpPr>
          <p:nvPr/>
        </p:nvSpPr>
        <p:spPr>
          <a:xfrm>
            <a:off x="457200" y="1563400"/>
            <a:ext cx="4695477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E75CB-44B9-4245-84ED-D2B425B4632C}"/>
              </a:ext>
            </a:extLst>
          </p:cNvPr>
          <p:cNvSpPr txBox="1"/>
          <p:nvPr/>
        </p:nvSpPr>
        <p:spPr>
          <a:xfrm>
            <a:off x="4290976" y="369008"/>
            <a:ext cx="86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Walter Turncoat" panose="020B0604020202020204" charset="0"/>
              </a:rPr>
              <a:t>1.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FB11A5-586E-46B1-8EAF-CC3C818D704F}"/>
              </a:ext>
            </a:extLst>
          </p:cNvPr>
          <p:cNvSpPr txBox="1">
            <a:spLocks/>
          </p:cNvSpPr>
          <p:nvPr/>
        </p:nvSpPr>
        <p:spPr>
          <a:xfrm>
            <a:off x="860307" y="1872268"/>
            <a:ext cx="3188163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1000" dirty="0"/>
              <a:t>Use TensorFlow 2.x. </a:t>
            </a:r>
          </a:p>
          <a:p>
            <a:r>
              <a:rPr lang="en-US" sz="1000" dirty="0"/>
              <a:t>Build, compile and train machine learning (ML) models using TensorFlow. </a:t>
            </a:r>
          </a:p>
          <a:p>
            <a:r>
              <a:rPr lang="en-US" sz="1000" dirty="0"/>
              <a:t>Preprocess data to get it ready for use in a model. </a:t>
            </a:r>
          </a:p>
          <a:p>
            <a:r>
              <a:rPr lang="en-US" sz="1000" dirty="0"/>
              <a:t>Use models to predict results.  </a:t>
            </a:r>
          </a:p>
          <a:p>
            <a:r>
              <a:rPr lang="en-US" sz="1000" dirty="0"/>
              <a:t>Build sequential models with multiple layers. </a:t>
            </a:r>
          </a:p>
          <a:p>
            <a:r>
              <a:rPr lang="en-US" sz="1000" dirty="0"/>
              <a:t>Build and train models for binary classification. </a:t>
            </a:r>
          </a:p>
          <a:p>
            <a:r>
              <a:rPr lang="en-US" sz="1000" dirty="0"/>
              <a:t>Build and train models for multi-class categorization. </a:t>
            </a:r>
          </a:p>
          <a:p>
            <a:r>
              <a:rPr lang="en-US" sz="1000" dirty="0"/>
              <a:t>Plot loss and accuracy of a trained model. </a:t>
            </a:r>
          </a:p>
          <a:p>
            <a:r>
              <a:rPr lang="en-US" sz="1000" dirty="0"/>
              <a:t>Identify strategies to prevent overfitting, including augmentation and dropout.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C5693EF-140E-414D-A4D5-DF7DE8FAA4F2}"/>
              </a:ext>
            </a:extLst>
          </p:cNvPr>
          <p:cNvSpPr txBox="1">
            <a:spLocks/>
          </p:cNvSpPr>
          <p:nvPr/>
        </p:nvSpPr>
        <p:spPr>
          <a:xfrm>
            <a:off x="4572000" y="1872268"/>
            <a:ext cx="3711693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1000" dirty="0"/>
              <a:t>Use pretrained models (transfer learning). </a:t>
            </a:r>
          </a:p>
          <a:p>
            <a:r>
              <a:rPr lang="en-US" sz="1000" dirty="0"/>
              <a:t>Extract features from pre-trained models. </a:t>
            </a:r>
          </a:p>
          <a:p>
            <a:r>
              <a:rPr lang="en-US" sz="1000" dirty="0"/>
              <a:t>Ensure that inputs to a model are in the correct shape. </a:t>
            </a:r>
          </a:p>
          <a:p>
            <a:r>
              <a:rPr lang="en-US" sz="1000" dirty="0"/>
              <a:t>Ensure that you can match test data to the input shape of a neural network. </a:t>
            </a:r>
          </a:p>
          <a:p>
            <a:r>
              <a:rPr lang="en-US" sz="1000" dirty="0"/>
              <a:t>Ensure you can match output data of a neural network to specified input shape for test data. </a:t>
            </a:r>
          </a:p>
          <a:p>
            <a:r>
              <a:rPr lang="en-US" sz="1000" dirty="0"/>
              <a:t>Understand batch loading of data. </a:t>
            </a:r>
          </a:p>
          <a:p>
            <a:r>
              <a:rPr lang="en-US" sz="1000" dirty="0"/>
              <a:t>Use callbacks to trigger the end of training cycles. </a:t>
            </a:r>
          </a:p>
          <a:p>
            <a:r>
              <a:rPr lang="en-US" sz="1000" dirty="0"/>
              <a:t>Use datasets from different sources. </a:t>
            </a:r>
          </a:p>
          <a:p>
            <a:r>
              <a:rPr lang="en-US" sz="1000" dirty="0"/>
              <a:t>Use datasets in different formats, including json and csv. </a:t>
            </a:r>
          </a:p>
          <a:p>
            <a:r>
              <a:rPr lang="en-US" sz="1000" dirty="0"/>
              <a:t>Use datasets from </a:t>
            </a:r>
            <a:r>
              <a:rPr lang="en-US" sz="1000" dirty="0" err="1"/>
              <a:t>tf.data.datasets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59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E272-7647-4224-B577-41E51291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627"/>
            <a:ext cx="9156000" cy="857400"/>
          </a:xfrm>
        </p:spPr>
        <p:txBody>
          <a:bodyPr/>
          <a:lstStyle/>
          <a:p>
            <a:r>
              <a:rPr lang="en-US" dirty="0" err="1"/>
              <a:t>TF_certification_raw.ipynb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D3ED3-2248-456E-B228-E744A41EE9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EB2D0-370B-46C1-820B-74D2C5E92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50" y="1144092"/>
            <a:ext cx="4063395" cy="275796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CEA15C-0710-4D5A-A5B6-6E6764F0C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851" y="1064027"/>
            <a:ext cx="4261638" cy="3401182"/>
          </a:xfrm>
        </p:spPr>
        <p:txBody>
          <a:bodyPr/>
          <a:lstStyle/>
          <a:p>
            <a:r>
              <a:rPr lang="en-US" dirty="0"/>
              <a:t>covers activation functions</a:t>
            </a:r>
          </a:p>
          <a:p>
            <a:r>
              <a:rPr lang="en-US" dirty="0"/>
              <a:t>backpropagation</a:t>
            </a:r>
          </a:p>
          <a:p>
            <a:r>
              <a:rPr lang="en-US" dirty="0"/>
              <a:t>internals of neural networks</a:t>
            </a:r>
          </a:p>
          <a:p>
            <a:r>
              <a:rPr lang="en-US" dirty="0"/>
              <a:t>likely won’t need to write any of the test but useful to understand</a:t>
            </a:r>
          </a:p>
        </p:txBody>
      </p:sp>
    </p:spTree>
    <p:extLst>
      <p:ext uri="{BB962C8B-B14F-4D97-AF65-F5344CB8AC3E}">
        <p14:creationId xmlns:p14="http://schemas.microsoft.com/office/powerpoint/2010/main" val="401557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253630" y="3576260"/>
            <a:ext cx="862339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TensorFlow Certified Developer</a:t>
            </a:r>
            <a:endParaRPr sz="4800" dirty="0"/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115665" y="2364614"/>
            <a:ext cx="1550530" cy="721250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1741113" y="2169720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8079870">
            <a:off x="6184445" y="621151"/>
            <a:ext cx="1099607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F86C9-28C0-4DE6-985E-A649B786EC5C}"/>
              </a:ext>
            </a:extLst>
          </p:cNvPr>
          <p:cNvSpPr/>
          <p:nvPr/>
        </p:nvSpPr>
        <p:spPr>
          <a:xfrm>
            <a:off x="358845" y="4428283"/>
            <a:ext cx="8581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https://www.tensorflow.org/site-assets/downloads/marketing/cert/TF_Certificate_Candidate_Handbook.pdf</a:t>
            </a:r>
            <a:endParaRPr lang="en-US" dirty="0"/>
          </a:p>
        </p:txBody>
      </p:sp>
      <p:pic>
        <p:nvPicPr>
          <p:cNvPr id="1028" name="Picture 4" descr="Recap of the 2020 TensorFlow Dev Summit — The TensorFlow Blog">
            <a:extLst>
              <a:ext uri="{FF2B5EF4-FFF2-40B4-BE49-F238E27FC236}">
                <a16:creationId xmlns:a16="http://schemas.microsoft.com/office/drawing/2014/main" id="{06F5F4E1-4484-4441-B52C-AF4CDAD0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46" y="789010"/>
            <a:ext cx="27622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3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6837-45B7-4CD1-B95B-6E8902CD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119" y="319775"/>
            <a:ext cx="9156000" cy="857400"/>
          </a:xfrm>
        </p:spPr>
        <p:txBody>
          <a:bodyPr/>
          <a:lstStyle/>
          <a:p>
            <a:r>
              <a:rPr lang="en-US" dirty="0" err="1"/>
              <a:t>TF_certification_basic.ipynb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DF3A5-9AA9-485D-A51E-36BEB104D9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C96DC-1913-4667-8820-941B298A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009" y="1514850"/>
            <a:ext cx="5029579" cy="3318125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2A2633-5843-4381-8306-7E88CA0D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399"/>
            <a:ext cx="3507425" cy="3195485"/>
          </a:xfrm>
        </p:spPr>
        <p:txBody>
          <a:bodyPr/>
          <a:lstStyle/>
          <a:p>
            <a:r>
              <a:rPr lang="en-US" dirty="0"/>
              <a:t>load data from datasets</a:t>
            </a:r>
          </a:p>
          <a:p>
            <a:r>
              <a:rPr lang="en-US" dirty="0"/>
              <a:t>normalize data</a:t>
            </a:r>
          </a:p>
          <a:p>
            <a:r>
              <a:rPr lang="en-US" dirty="0"/>
              <a:t>build sequential model</a:t>
            </a:r>
          </a:p>
          <a:p>
            <a:r>
              <a:rPr lang="en-US" dirty="0"/>
              <a:t>build model for classification</a:t>
            </a:r>
          </a:p>
          <a:p>
            <a:r>
              <a:rPr lang="en-US" dirty="0"/>
              <a:t>compile and run a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4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TF_certification_beginner.ipynb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understand how </a:t>
            </a:r>
            <a:r>
              <a:rPr lang="en-US" dirty="0" err="1"/>
              <a:t>softmax</a:t>
            </a:r>
            <a:r>
              <a:rPr lang="en-US" dirty="0"/>
              <a:t> and multi-class classifiers work</a:t>
            </a:r>
          </a:p>
          <a:p>
            <a:r>
              <a:rPr lang="en-US" dirty="0"/>
              <a:t>plot model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E2BA6-C4DE-4649-975E-B8C403C7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281" y="1507015"/>
            <a:ext cx="3498845" cy="30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7075"/>
            <a:ext cx="9156000" cy="857400"/>
          </a:xfrm>
        </p:spPr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74" y="1825375"/>
            <a:ext cx="4695477" cy="2503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26A05F-313B-45F0-8C36-4399D93D7163}"/>
              </a:ext>
            </a:extLst>
          </p:cNvPr>
          <p:cNvSpPr txBox="1">
            <a:spLocks/>
          </p:cNvSpPr>
          <p:nvPr/>
        </p:nvSpPr>
        <p:spPr>
          <a:xfrm>
            <a:off x="457200" y="1563400"/>
            <a:ext cx="4695477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E75CB-44B9-4245-84ED-D2B425B4632C}"/>
              </a:ext>
            </a:extLst>
          </p:cNvPr>
          <p:cNvSpPr txBox="1"/>
          <p:nvPr/>
        </p:nvSpPr>
        <p:spPr>
          <a:xfrm>
            <a:off x="4290976" y="369008"/>
            <a:ext cx="86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Walter Turncoat" panose="020B0604020202020204" charset="0"/>
              </a:rPr>
              <a:t>2.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FB11A5-586E-46B1-8EAF-CC3C818D704F}"/>
              </a:ext>
            </a:extLst>
          </p:cNvPr>
          <p:cNvSpPr txBox="1">
            <a:spLocks/>
          </p:cNvSpPr>
          <p:nvPr/>
        </p:nvSpPr>
        <p:spPr>
          <a:xfrm>
            <a:off x="609600" y="1715800"/>
            <a:ext cx="7987095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1400" dirty="0"/>
              <a:t>Define Convolutional neural networks with Conv2D and pooling layers. </a:t>
            </a:r>
          </a:p>
          <a:p>
            <a:r>
              <a:rPr lang="en-US" sz="1400" dirty="0"/>
              <a:t>Build and train models to process real-world image datasets. </a:t>
            </a:r>
          </a:p>
          <a:p>
            <a:r>
              <a:rPr lang="en-US" sz="1400" dirty="0"/>
              <a:t>Understand how to use convolutions to improve your neural network. </a:t>
            </a:r>
          </a:p>
          <a:p>
            <a:r>
              <a:rPr lang="en-US" sz="1400" dirty="0"/>
              <a:t>Use real-world images in different shapes and sizes..</a:t>
            </a:r>
          </a:p>
          <a:p>
            <a:r>
              <a:rPr lang="en-US" sz="1400" dirty="0"/>
              <a:t>Use image augmentation to prevent overfitting. 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ImageDataGenerator</a:t>
            </a:r>
            <a:r>
              <a:rPr lang="en-US" sz="1400" dirty="0"/>
              <a:t>. </a:t>
            </a:r>
          </a:p>
          <a:p>
            <a:r>
              <a:rPr lang="en-US" sz="1400" dirty="0"/>
              <a:t>Understand how </a:t>
            </a:r>
            <a:r>
              <a:rPr lang="en-US" sz="1400" dirty="0" err="1"/>
              <a:t>ImageDataGenerator</a:t>
            </a:r>
            <a:r>
              <a:rPr lang="en-US" sz="1400" dirty="0"/>
              <a:t> labels images based on the directory structure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4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442521"/>
            <a:ext cx="9156000" cy="857400"/>
          </a:xfrm>
        </p:spPr>
        <p:txBody>
          <a:bodyPr/>
          <a:lstStyle/>
          <a:p>
            <a:r>
              <a:rPr lang="en-US" dirty="0" err="1"/>
              <a:t>TF_certification_fashion_CNN.ipynb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Convolutional layers and pooling</a:t>
            </a:r>
          </a:p>
          <a:p>
            <a:r>
              <a:rPr lang="en-US" dirty="0"/>
              <a:t>plot model output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52C66-D501-4DF0-A540-020DB45F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886" y="1344739"/>
            <a:ext cx="3466836" cy="34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442521"/>
            <a:ext cx="9156000" cy="857400"/>
          </a:xfrm>
        </p:spPr>
        <p:txBody>
          <a:bodyPr/>
          <a:lstStyle/>
          <a:p>
            <a:r>
              <a:rPr lang="en-US" dirty="0" err="1"/>
              <a:t>TF_certification_CNN_Layers.ipynb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over and under fitting</a:t>
            </a:r>
          </a:p>
          <a:p>
            <a:r>
              <a:rPr lang="en-US" dirty="0"/>
              <a:t>Dropout layers</a:t>
            </a:r>
          </a:p>
          <a:p>
            <a:r>
              <a:rPr lang="en-US" dirty="0" err="1"/>
              <a:t>BatchNormalization</a:t>
            </a:r>
            <a:r>
              <a:rPr lang="en-US" dirty="0"/>
              <a:t>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BB119-A0A0-4739-8CC2-F3B54F5A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60" y="1563400"/>
            <a:ext cx="4365092" cy="27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07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442521"/>
            <a:ext cx="9156000" cy="857400"/>
          </a:xfrm>
        </p:spPr>
        <p:txBody>
          <a:bodyPr/>
          <a:lstStyle/>
          <a:p>
            <a:r>
              <a:rPr lang="en-US" dirty="0" err="1"/>
              <a:t>TF_certification_CIFAR.ipynb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multi-channel image data </a:t>
            </a:r>
          </a:p>
          <a:p>
            <a:r>
              <a:rPr lang="en-US" dirty="0"/>
              <a:t>understand how to manipulate CNN</a:t>
            </a:r>
          </a:p>
          <a:p>
            <a:r>
              <a:rPr lang="en-US" dirty="0"/>
              <a:t>multi-class classification with image data</a:t>
            </a:r>
          </a:p>
          <a:p>
            <a:r>
              <a:rPr lang="en-US" dirty="0"/>
              <a:t>plot train and test accuracy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B7D80-CDF0-4176-8F7F-76992DFA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24" y="1252875"/>
            <a:ext cx="3584312" cy="35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TF_certification_transfer_learning.ipynb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Transfer learning</a:t>
            </a:r>
          </a:p>
          <a:p>
            <a:r>
              <a:rPr lang="en-US" dirty="0"/>
              <a:t>reshape real world images</a:t>
            </a:r>
          </a:p>
          <a:p>
            <a:r>
              <a:rPr lang="en-US" dirty="0"/>
              <a:t>working with image data</a:t>
            </a:r>
          </a:p>
          <a:p>
            <a:r>
              <a:rPr lang="en-US" dirty="0"/>
              <a:t>plot model output</a:t>
            </a:r>
          </a:p>
          <a:p>
            <a:r>
              <a:rPr lang="en-US" dirty="0"/>
              <a:t>batch loading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172E9-F47A-4D1F-852F-8A4F8090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67" y="1623516"/>
            <a:ext cx="2608017" cy="31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7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en-US" dirty="0" err="1"/>
              <a:t>TF_certification_image_classification.ipynb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Build an input pipeline, image generators</a:t>
            </a:r>
          </a:p>
          <a:p>
            <a:r>
              <a:rPr lang="en-US" dirty="0"/>
              <a:t>overfitting with image data</a:t>
            </a:r>
          </a:p>
          <a:p>
            <a:r>
              <a:rPr lang="en-US" dirty="0"/>
              <a:t>data augmentation and dropout</a:t>
            </a:r>
          </a:p>
          <a:p>
            <a:r>
              <a:rPr lang="en-US" dirty="0"/>
              <a:t>batch loading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309A4-181D-475C-A8A0-C9B9E78C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838" y="1363166"/>
            <a:ext cx="4059835" cy="30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3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7075"/>
            <a:ext cx="9156000" cy="857400"/>
          </a:xfrm>
        </p:spPr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74" y="1825375"/>
            <a:ext cx="4695477" cy="2503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26A05F-313B-45F0-8C36-4399D93D7163}"/>
              </a:ext>
            </a:extLst>
          </p:cNvPr>
          <p:cNvSpPr txBox="1">
            <a:spLocks/>
          </p:cNvSpPr>
          <p:nvPr/>
        </p:nvSpPr>
        <p:spPr>
          <a:xfrm>
            <a:off x="457200" y="1563400"/>
            <a:ext cx="4695477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E75CB-44B9-4245-84ED-D2B425B4632C}"/>
              </a:ext>
            </a:extLst>
          </p:cNvPr>
          <p:cNvSpPr txBox="1"/>
          <p:nvPr/>
        </p:nvSpPr>
        <p:spPr>
          <a:xfrm>
            <a:off x="4290976" y="369008"/>
            <a:ext cx="86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Walter Turncoat" panose="020B0604020202020204" charset="0"/>
              </a:rPr>
              <a:t>3.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FB11A5-586E-46B1-8EAF-CC3C818D704F}"/>
              </a:ext>
            </a:extLst>
          </p:cNvPr>
          <p:cNvSpPr txBox="1">
            <a:spLocks/>
          </p:cNvSpPr>
          <p:nvPr/>
        </p:nvSpPr>
        <p:spPr>
          <a:xfrm>
            <a:off x="609600" y="1715800"/>
            <a:ext cx="835419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1400" dirty="0"/>
              <a:t>Build natural language processing systems using TensorFlow. </a:t>
            </a:r>
          </a:p>
          <a:p>
            <a:r>
              <a:rPr lang="en-US" sz="1400" dirty="0"/>
              <a:t>Prepare text to use in TensorFlow models. </a:t>
            </a:r>
          </a:p>
          <a:p>
            <a:r>
              <a:rPr lang="en-US" sz="1400" dirty="0"/>
              <a:t>Build models that identify the category of a piece of text using binary categorization </a:t>
            </a:r>
          </a:p>
          <a:p>
            <a:r>
              <a:rPr lang="en-US" sz="1400" dirty="0"/>
              <a:t>Build models that identify the category of a piece of text using multi-class categorization </a:t>
            </a:r>
          </a:p>
          <a:p>
            <a:r>
              <a:rPr lang="en-US" sz="1400" dirty="0"/>
              <a:t>Use word embeddings in your TensorFlow model. </a:t>
            </a:r>
          </a:p>
          <a:p>
            <a:r>
              <a:rPr lang="en-US" sz="1400" dirty="0"/>
              <a:t>Use LSTMs in your model to classify text for either binary or multi-class categorization. </a:t>
            </a:r>
          </a:p>
          <a:p>
            <a:r>
              <a:rPr lang="en-US" sz="1400" dirty="0"/>
              <a:t>Add RNN and GRU layers to your model. </a:t>
            </a:r>
          </a:p>
          <a:p>
            <a:r>
              <a:rPr lang="en-US" sz="1400" dirty="0"/>
              <a:t>Use RNNS, LSTMs, GRUs and CNNs in models that work with text. </a:t>
            </a:r>
          </a:p>
          <a:p>
            <a:r>
              <a:rPr lang="en-US" sz="1400" dirty="0"/>
              <a:t>Train LSTMs on existing text to generate text (such as songs and poetry)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79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en-US" dirty="0" err="1"/>
              <a:t>TF_certification_AE.ipynb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autoencoders basis for sequence to sequence learning and embeddings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421C3-B9F9-44A1-A19F-0F521EDA1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06" y="1688636"/>
            <a:ext cx="4184727" cy="23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64161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certification a good idea?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en-US" dirty="0" err="1"/>
              <a:t>TF_certification_embeddings.ipynb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4261638" cy="3006096"/>
          </a:xfrm>
        </p:spPr>
        <p:txBody>
          <a:bodyPr/>
          <a:lstStyle/>
          <a:p>
            <a:r>
              <a:rPr lang="en-US" dirty="0"/>
              <a:t>word embeddings are essential for NLP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58AEE-09D4-439C-9641-7B1B3C06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645" y="1441681"/>
            <a:ext cx="3322162" cy="29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9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fr-FR" dirty="0" err="1"/>
              <a:t>TF_certification_classification_rnn.ipynb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3840450" cy="3006096"/>
          </a:xfrm>
        </p:spPr>
        <p:txBody>
          <a:bodyPr/>
          <a:lstStyle/>
          <a:p>
            <a:r>
              <a:rPr lang="en-US" dirty="0"/>
              <a:t>basis for NLP text classification and generation</a:t>
            </a:r>
          </a:p>
          <a:p>
            <a:r>
              <a:rPr lang="en-US" dirty="0"/>
              <a:t>preparing text (tokenization and stemming)</a:t>
            </a:r>
          </a:p>
          <a:p>
            <a:r>
              <a:rPr lang="en-US" dirty="0"/>
              <a:t>use RNN layers like RNN, LSTM or GRU</a:t>
            </a:r>
          </a:p>
          <a:p>
            <a:r>
              <a:rPr lang="en-US" dirty="0"/>
              <a:t>sentiment analysis, good or bad (binary classification)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93A0-FEF2-4C4A-B061-4B07EBFC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50" y="1299921"/>
            <a:ext cx="4308986" cy="30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0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fr-FR" dirty="0" err="1"/>
              <a:t>TF_certification_text_generation.ipynb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3840450" cy="3006096"/>
          </a:xfrm>
        </p:spPr>
        <p:txBody>
          <a:bodyPr/>
          <a:lstStyle/>
          <a:p>
            <a:r>
              <a:rPr lang="en-US" dirty="0"/>
              <a:t>text generation from a model</a:t>
            </a:r>
          </a:p>
          <a:p>
            <a:r>
              <a:rPr lang="en-US" dirty="0"/>
              <a:t>use RNN layers like RNN, LSTM or GRU</a:t>
            </a:r>
          </a:p>
          <a:p>
            <a:r>
              <a:rPr lang="en-US" dirty="0"/>
              <a:t>checkpoint models and restoring</a:t>
            </a:r>
          </a:p>
          <a:p>
            <a:r>
              <a:rPr lang="en-US" dirty="0"/>
              <a:t>advanced training with gradient tapes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AE927-2D5E-4EC6-A859-FCD8C9CD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266" y="1331435"/>
            <a:ext cx="4496139" cy="28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2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fr-FR" dirty="0" err="1"/>
              <a:t>TF_certification_text_multiclass.ipynb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3400"/>
            <a:ext cx="3840450" cy="3006096"/>
          </a:xfrm>
        </p:spPr>
        <p:txBody>
          <a:bodyPr/>
          <a:lstStyle/>
          <a:p>
            <a:r>
              <a:rPr lang="en-US" dirty="0"/>
              <a:t>multiclass text classification</a:t>
            </a:r>
          </a:p>
          <a:p>
            <a:r>
              <a:rPr lang="en-US" dirty="0"/>
              <a:t>review on tokenizers and sequence padding</a:t>
            </a:r>
          </a:p>
          <a:p>
            <a:r>
              <a:rPr lang="en-US" dirty="0"/>
              <a:t>uses only embeddings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24348-15FF-4091-B6DD-7D4EFD32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608" y="1006080"/>
            <a:ext cx="3788391" cy="39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05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6366-2C48-40F4-B501-C6AD5A89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7075"/>
            <a:ext cx="9156000" cy="857400"/>
          </a:xfrm>
        </p:spPr>
        <p:txBody>
          <a:bodyPr/>
          <a:lstStyle/>
          <a:p>
            <a:r>
              <a:rPr lang="en-US" dirty="0"/>
              <a:t>Time Series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C4C16-F91F-492C-A6BE-14AEF098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874" y="1825375"/>
            <a:ext cx="4695477" cy="2503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E47B2-18B5-4D4D-8D39-5C21E60EF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97;p16">
            <a:extLst>
              <a:ext uri="{FF2B5EF4-FFF2-40B4-BE49-F238E27FC236}">
                <a16:creationId xmlns:a16="http://schemas.microsoft.com/office/drawing/2014/main" id="{8F0DEAE9-AF7A-4FB0-9E9A-8B4EDD0D83D6}"/>
              </a:ext>
            </a:extLst>
          </p:cNvPr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926A05F-313B-45F0-8C36-4399D93D7163}"/>
              </a:ext>
            </a:extLst>
          </p:cNvPr>
          <p:cNvSpPr txBox="1">
            <a:spLocks/>
          </p:cNvSpPr>
          <p:nvPr/>
        </p:nvSpPr>
        <p:spPr>
          <a:xfrm>
            <a:off x="457200" y="1563400"/>
            <a:ext cx="4695477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E75CB-44B9-4245-84ED-D2B425B4632C}"/>
              </a:ext>
            </a:extLst>
          </p:cNvPr>
          <p:cNvSpPr txBox="1"/>
          <p:nvPr/>
        </p:nvSpPr>
        <p:spPr>
          <a:xfrm>
            <a:off x="4290976" y="369008"/>
            <a:ext cx="86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Walter Turncoat" panose="020B0604020202020204" charset="0"/>
              </a:rPr>
              <a:t>4.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FB11A5-586E-46B1-8EAF-CC3C818D704F}"/>
              </a:ext>
            </a:extLst>
          </p:cNvPr>
          <p:cNvSpPr txBox="1">
            <a:spLocks/>
          </p:cNvSpPr>
          <p:nvPr/>
        </p:nvSpPr>
        <p:spPr>
          <a:xfrm>
            <a:off x="609600" y="1715800"/>
            <a:ext cx="8254073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1400" dirty="0"/>
              <a:t>Train, tune and use time series, sequence and prediction models. </a:t>
            </a:r>
          </a:p>
          <a:p>
            <a:r>
              <a:rPr lang="en-US" sz="1400" dirty="0"/>
              <a:t>Prepare data for time series learning. </a:t>
            </a:r>
          </a:p>
          <a:p>
            <a:r>
              <a:rPr lang="en-US" sz="1400" dirty="0"/>
              <a:t>Understand Mean Average Error (MAE) and how it can be used to evaluate accuracy of sequence models. </a:t>
            </a:r>
          </a:p>
          <a:p>
            <a:r>
              <a:rPr lang="en-US" sz="1400" dirty="0"/>
              <a:t>Use RNNs and CNNs for time series, sequence and forecasting models. </a:t>
            </a:r>
          </a:p>
          <a:p>
            <a:r>
              <a:rPr lang="en-US" sz="1400" dirty="0"/>
              <a:t>Identify when to use trailing versus centered windows</a:t>
            </a:r>
          </a:p>
          <a:p>
            <a:r>
              <a:rPr lang="en-US" sz="1400" dirty="0"/>
              <a:t>Use TensorFlow for forecasting. </a:t>
            </a:r>
          </a:p>
          <a:p>
            <a:r>
              <a:rPr lang="en-US" sz="1400" dirty="0"/>
              <a:t>Prepare features and labels. </a:t>
            </a:r>
          </a:p>
          <a:p>
            <a:r>
              <a:rPr lang="en-US" sz="1400" dirty="0"/>
              <a:t>Identify and compensate for sequence bias. </a:t>
            </a:r>
          </a:p>
          <a:p>
            <a:r>
              <a:rPr lang="en-US" sz="1400" dirty="0"/>
              <a:t>Adjust the learning rate dynamically in time series, sequence and prediction models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090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en-US" dirty="0" err="1"/>
              <a:t>TF_certification_time_series.ipynb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5398"/>
            <a:ext cx="3840450" cy="3006096"/>
          </a:xfrm>
        </p:spPr>
        <p:txBody>
          <a:bodyPr/>
          <a:lstStyle/>
          <a:p>
            <a:r>
              <a:rPr lang="en-US" dirty="0"/>
              <a:t>prepare time series data</a:t>
            </a:r>
          </a:p>
          <a:p>
            <a:r>
              <a:rPr lang="en-US" dirty="0"/>
              <a:t>plot time series data</a:t>
            </a:r>
          </a:p>
          <a:p>
            <a:r>
              <a:rPr lang="en-US" dirty="0"/>
              <a:t>uses only embeddings layer</a:t>
            </a:r>
          </a:p>
          <a:p>
            <a:r>
              <a:rPr lang="en-US" dirty="0"/>
              <a:t>understand windowing of data</a:t>
            </a:r>
          </a:p>
          <a:p>
            <a:r>
              <a:rPr lang="en-US" dirty="0"/>
              <a:t>prepare features and labels</a:t>
            </a:r>
          </a:p>
          <a:p>
            <a:r>
              <a:rPr lang="en-US" dirty="0"/>
              <a:t>use RNN to model data</a:t>
            </a:r>
          </a:p>
          <a:p>
            <a:r>
              <a:rPr lang="en-US" dirty="0"/>
              <a:t>multivariate time series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9E827-9762-45BC-9274-2567D25F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88" y="1493024"/>
            <a:ext cx="4529991" cy="32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1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A5FC-F863-4958-92CD-41D892B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00" y="372145"/>
            <a:ext cx="9156000" cy="857400"/>
          </a:xfrm>
        </p:spPr>
        <p:txBody>
          <a:bodyPr/>
          <a:lstStyle/>
          <a:p>
            <a:r>
              <a:rPr lang="en-US" dirty="0"/>
              <a:t>Taking the TEST -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6A57-8F07-4EDB-AA2D-91E76E735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29" y="1068702"/>
            <a:ext cx="8179543" cy="3006096"/>
          </a:xfrm>
        </p:spPr>
        <p:txBody>
          <a:bodyPr/>
          <a:lstStyle/>
          <a:p>
            <a:r>
              <a:rPr lang="en-US" dirty="0"/>
              <a:t>tackle slower models first NLP – models with multiple RNN layers</a:t>
            </a:r>
          </a:p>
          <a:p>
            <a:r>
              <a:rPr lang="en-US" dirty="0"/>
              <a:t>use consistent language and be sure to write Pythonic code</a:t>
            </a:r>
          </a:p>
          <a:p>
            <a:r>
              <a:rPr lang="en-US" dirty="0"/>
              <a:t>run multiple models concurrently, if possible </a:t>
            </a:r>
          </a:p>
          <a:p>
            <a:r>
              <a:rPr lang="en-US" dirty="0"/>
              <a:t>make sure and always use test/validation data</a:t>
            </a:r>
          </a:p>
          <a:p>
            <a:r>
              <a:rPr lang="en-US" dirty="0"/>
              <a:t>watch for over or under fitting</a:t>
            </a:r>
          </a:p>
          <a:p>
            <a:r>
              <a:rPr lang="en-US" dirty="0"/>
              <a:t>beware of tricks or gotchas, certification exams are notorious</a:t>
            </a:r>
          </a:p>
          <a:p>
            <a:r>
              <a:rPr lang="en-US" dirty="0"/>
              <a:t>read each question twice before starting, then plan an attack based on how long each model may take to run</a:t>
            </a:r>
          </a:p>
          <a:p>
            <a:r>
              <a:rPr lang="en-US" dirty="0"/>
              <a:t>Watch hyperparameters but don’t get hung up them – if train/test loss/accuracy good consider the model good in most cases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771CE-B363-4B1C-97B4-3DADA5DF6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9457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83781" y="3185200"/>
            <a:ext cx="8376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/>
              <a:t>5.</a:t>
            </a:r>
            <a:br>
              <a:rPr lang="en" sz="6000" dirty="0"/>
            </a:br>
            <a:br>
              <a:rPr lang="en" sz="6000" dirty="0"/>
            </a:br>
            <a:r>
              <a:rPr lang="en-US" sz="6000" dirty="0"/>
              <a:t>Need Help Studying?</a:t>
            </a:r>
            <a:br>
              <a:rPr lang="en-US" sz="6000" dirty="0"/>
            </a:b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447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Forming a Study Group?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4955781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Form your own group – helping or getting help from people works both ways</a:t>
            </a:r>
          </a:p>
          <a:p>
            <a:r>
              <a:rPr lang="en-US" dirty="0"/>
              <a:t>I am looking to form an ongoing group</a:t>
            </a:r>
          </a:p>
          <a:p>
            <a:pPr lvl="1"/>
            <a:r>
              <a:rPr lang="en-US" dirty="0"/>
              <a:t>contact me if interested </a:t>
            </a:r>
          </a:p>
          <a:p>
            <a:pPr lvl="1"/>
            <a:r>
              <a:rPr lang="en-US" dirty="0"/>
              <a:t>cxbxmxcx@gmail.com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" name="Google Shape;378;p38">
            <a:extLst>
              <a:ext uri="{FF2B5EF4-FFF2-40B4-BE49-F238E27FC236}">
                <a16:creationId xmlns:a16="http://schemas.microsoft.com/office/drawing/2014/main" id="{315FDFFC-86C9-4166-903A-D7374C31483B}"/>
              </a:ext>
            </a:extLst>
          </p:cNvPr>
          <p:cNvSpPr/>
          <p:nvPr/>
        </p:nvSpPr>
        <p:spPr>
          <a:xfrm>
            <a:off x="4110965" y="464443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379;p38">
            <a:extLst>
              <a:ext uri="{FF2B5EF4-FFF2-40B4-BE49-F238E27FC236}">
                <a16:creationId xmlns:a16="http://schemas.microsoft.com/office/drawing/2014/main" id="{D459F411-514C-4458-8E18-35D8FD5314DD}"/>
              </a:ext>
            </a:extLst>
          </p:cNvPr>
          <p:cNvSpPr/>
          <p:nvPr/>
        </p:nvSpPr>
        <p:spPr>
          <a:xfrm>
            <a:off x="4297650" y="480382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378;p38">
            <a:extLst>
              <a:ext uri="{FF2B5EF4-FFF2-40B4-BE49-F238E27FC236}">
                <a16:creationId xmlns:a16="http://schemas.microsoft.com/office/drawing/2014/main" id="{07BD9050-74F6-4986-9DAC-6F982D3505AC}"/>
              </a:ext>
            </a:extLst>
          </p:cNvPr>
          <p:cNvSpPr/>
          <p:nvPr/>
        </p:nvSpPr>
        <p:spPr>
          <a:xfrm>
            <a:off x="3993093" y="489237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79;p38">
            <a:extLst>
              <a:ext uri="{FF2B5EF4-FFF2-40B4-BE49-F238E27FC236}">
                <a16:creationId xmlns:a16="http://schemas.microsoft.com/office/drawing/2014/main" id="{740A4916-1C8A-4AD6-A5D5-8A67E9F5770D}"/>
              </a:ext>
            </a:extLst>
          </p:cNvPr>
          <p:cNvSpPr/>
          <p:nvPr/>
        </p:nvSpPr>
        <p:spPr>
          <a:xfrm>
            <a:off x="4415522" y="523423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2" name="Picture 4" descr="Three key tips for staying strong in your study group | The Peak">
            <a:extLst>
              <a:ext uri="{FF2B5EF4-FFF2-40B4-BE49-F238E27FC236}">
                <a16:creationId xmlns:a16="http://schemas.microsoft.com/office/drawing/2014/main" id="{E7055FA8-F481-4708-8717-289B7AE5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35" y="1680554"/>
            <a:ext cx="3619917" cy="2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751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 can find me at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hlinkClick r:id="rId3"/>
              </a:rPr>
              <a:t>cxbxmxcx@gmail.com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hlinkClick r:id="rId4"/>
              </a:rPr>
              <a:t>https://www.linkedin.com/in/micheal-lanham-189693123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65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Certify your Skills?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848903"/>
            <a:ext cx="4962455" cy="2646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Requires learning a core set of skills and knowledge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Establishes a baseline level of knowledge</a:t>
            </a:r>
          </a:p>
          <a:p>
            <a:pPr lvl="0">
              <a:spcBef>
                <a:spcPts val="0"/>
              </a:spcBef>
            </a:pPr>
            <a:r>
              <a:rPr lang="en-US" dirty="0"/>
              <a:t>Gives you confidence in using those skills</a:t>
            </a:r>
          </a:p>
          <a:p>
            <a:pPr lvl="0">
              <a:spcBef>
                <a:spcPts val="0"/>
              </a:spcBef>
            </a:pPr>
            <a:r>
              <a:rPr lang="en-US" dirty="0"/>
              <a:t>Documents your knowledge to others</a:t>
            </a:r>
          </a:p>
          <a:p>
            <a:pPr lvl="0">
              <a:spcBef>
                <a:spcPts val="0"/>
              </a:spcBef>
            </a:pPr>
            <a:r>
              <a:rPr lang="en-US" dirty="0"/>
              <a:t>For the experience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86D94D-1110-46D6-A265-8C1ABE37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21" y="1848903"/>
            <a:ext cx="3243229" cy="27895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384650" y="1440650"/>
            <a:ext cx="2406600" cy="2215800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Want big impact?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/>
              <a:t>Use big image.</a:t>
            </a:r>
            <a:endParaRPr sz="3000"/>
          </a:p>
        </p:txBody>
      </p:sp>
      <p:sp>
        <p:nvSpPr>
          <p:cNvPr id="154" name="Google Shape;154;p21"/>
          <p:cNvSpPr/>
          <p:nvPr/>
        </p:nvSpPr>
        <p:spPr>
          <a:xfrm>
            <a:off x="3323875" y="1377828"/>
            <a:ext cx="2496250" cy="2387844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2" name="Google Shape;162;p22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33885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694600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513800" y="17829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335863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001250" y="2393675"/>
            <a:ext cx="689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>
              <a:alpha val="326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  <a:endParaRPr sz="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1440650" y="248790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2923775" y="395367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4545750" y="41639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3905500" y="236075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453175" y="27677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7201500" y="42913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4294967295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 rot="231374">
            <a:off x="2662148" y="2994784"/>
            <a:ext cx="3491296" cy="326027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 rot="-8273672">
            <a:off x="7095801" y="1108847"/>
            <a:ext cx="1166676" cy="1032863"/>
            <a:chOff x="1113100" y="2199475"/>
            <a:chExt cx="801900" cy="709925"/>
          </a:xfrm>
        </p:grpSpPr>
        <p:sp>
          <p:nvSpPr>
            <p:cNvPr id="203" name="Google Shape;203;p25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5"/>
          <p:cNvGrpSpPr/>
          <p:nvPr/>
        </p:nvGrpSpPr>
        <p:grpSpPr>
          <a:xfrm rot="2272541">
            <a:off x="1155376" y="1159396"/>
            <a:ext cx="1115297" cy="322611"/>
            <a:chOff x="271125" y="812725"/>
            <a:chExt cx="766525" cy="221725"/>
          </a:xfrm>
        </p:grpSpPr>
        <p:sp>
          <p:nvSpPr>
            <p:cNvPr id="206" name="Google Shape;206;p25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15" name="Google Shape;21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4293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17" name="Google Shape;217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19" name="Google Shape;219;p26"/>
          <p:cNvSpPr/>
          <p:nvPr/>
        </p:nvSpPr>
        <p:spPr>
          <a:xfrm>
            <a:off x="6440300" y="462470"/>
            <a:ext cx="1029158" cy="105068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5569828" y="2905850"/>
            <a:ext cx="166812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984000" y="3683825"/>
            <a:ext cx="807529" cy="7724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979088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3730200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6481313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  <a:endParaRPr sz="18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33" name="Google Shape;233;p27"/>
          <p:cNvGrpSpPr/>
          <p:nvPr/>
        </p:nvGrpSpPr>
        <p:grpSpPr>
          <a:xfrm>
            <a:off x="2189978" y="2764475"/>
            <a:ext cx="1792245" cy="232966"/>
            <a:chOff x="2266178" y="2764475"/>
            <a:chExt cx="1792245" cy="232966"/>
          </a:xfrm>
        </p:grpSpPr>
        <p:sp>
          <p:nvSpPr>
            <p:cNvPr id="234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5165803" y="2790812"/>
            <a:ext cx="1792245" cy="232966"/>
            <a:chOff x="2266178" y="2764475"/>
            <a:chExt cx="1792245" cy="232966"/>
          </a:xfrm>
        </p:grpSpPr>
        <p:sp>
          <p:nvSpPr>
            <p:cNvPr id="237" name="Google Shape;237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Yellow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2"/>
          </p:nvPr>
        </p:nvSpPr>
        <p:spPr>
          <a:xfrm>
            <a:off x="3223964" y="17716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3"/>
          </p:nvPr>
        </p:nvSpPr>
        <p:spPr>
          <a:xfrm>
            <a:off x="5990727" y="177165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457200" y="33528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Yellow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2"/>
          </p:nvPr>
        </p:nvSpPr>
        <p:spPr>
          <a:xfrm>
            <a:off x="3223964" y="33528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3"/>
          </p:nvPr>
        </p:nvSpPr>
        <p:spPr>
          <a:xfrm>
            <a:off x="5990727" y="3352800"/>
            <a:ext cx="26319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1" name="Google Shape;251;p2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4351934" y="51021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can copy&amp;paste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387" y="509025"/>
            <a:ext cx="4503225" cy="37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1232835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Android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13261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Things to Remember about Certification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5736692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It doesn’t guarantee you a job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need other skills beside a certification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Certification is just the beginning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Tests are stressful and studying can be time consuming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may not pass your first time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376;p38">
            <a:extLst>
              <a:ext uri="{FF2B5EF4-FFF2-40B4-BE49-F238E27FC236}">
                <a16:creationId xmlns:a16="http://schemas.microsoft.com/office/drawing/2014/main" id="{F36D4337-088B-4D42-9BF2-72F4981E1987}"/>
              </a:ext>
            </a:extLst>
          </p:cNvPr>
          <p:cNvSpPr/>
          <p:nvPr/>
        </p:nvSpPr>
        <p:spPr>
          <a:xfrm>
            <a:off x="4297650" y="476309"/>
            <a:ext cx="447453" cy="451439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Antibiotic Stewardship Certificate of Mastery (ASCOM™) – Nadona">
            <a:extLst>
              <a:ext uri="{FF2B5EF4-FFF2-40B4-BE49-F238E27FC236}">
                <a16:creationId xmlns:a16="http://schemas.microsoft.com/office/drawing/2014/main" id="{DBE9F072-B4D5-4DD0-A30B-7BAC6998F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31" y="193220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992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iPhone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/>
        </p:nvSpPr>
        <p:spPr>
          <a:xfrm>
            <a:off x="8534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10521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Tablet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598250" y="1012501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5504175" y="2563075"/>
            <a:ext cx="289860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Desktop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find me at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user@mailme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Presentation template by </a:t>
            </a:r>
            <a:r>
              <a:rPr lang="en" sz="2400" u="sng">
                <a:solidFill>
                  <a:srgbClr val="FFFFFF"/>
                </a:solidFill>
                <a:hlinkClick r:id="rId3"/>
              </a:rPr>
              <a:t>SlidesCarnival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Photographs by </a:t>
            </a:r>
            <a:r>
              <a:rPr lang="en" sz="2400" u="sng">
                <a:solidFill>
                  <a:srgbClr val="FFFFFF"/>
                </a:solidFill>
                <a:hlinkClick r:id="rId4"/>
              </a:rPr>
              <a:t>Unsplash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8" name="Google Shape;308;p3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-6025" y="3583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This presentation uses the following typographies: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Titles: Walter Turncoat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Body copy: Sniglet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these pages: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  <a:hlinkClick r:id="rId3"/>
              </a:rPr>
              <a:t>https://www.fontsquirrel.com/fonts/walter-turncoat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  <a:hlinkClick r:id="rId4"/>
              </a:rPr>
              <a:t>https://www.fontsquirrel.com/fonts/sniglet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316275" y="40954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9DAF8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7"/>
          <p:cNvGrpSpPr/>
          <p:nvPr/>
        </p:nvGrpSpPr>
        <p:grpSpPr>
          <a:xfrm>
            <a:off x="814699" y="1747824"/>
            <a:ext cx="2818834" cy="420033"/>
            <a:chOff x="242825" y="1204225"/>
            <a:chExt cx="2136775" cy="318400"/>
          </a:xfrm>
        </p:grpSpPr>
        <p:sp>
          <p:nvSpPr>
            <p:cNvPr id="322" name="Google Shape;322;p37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37"/>
          <p:cNvGrpSpPr/>
          <p:nvPr/>
        </p:nvGrpSpPr>
        <p:grpSpPr>
          <a:xfrm>
            <a:off x="1349349" y="2618784"/>
            <a:ext cx="1375200" cy="871200"/>
            <a:chOff x="238125" y="1918825"/>
            <a:chExt cx="1042450" cy="660400"/>
          </a:xfrm>
        </p:grpSpPr>
        <p:sp>
          <p:nvSpPr>
            <p:cNvPr id="325" name="Google Shape;325;p3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7"/>
          <p:cNvGrpSpPr/>
          <p:nvPr/>
        </p:nvGrpSpPr>
        <p:grpSpPr>
          <a:xfrm rot="2090725">
            <a:off x="1494143" y="3744558"/>
            <a:ext cx="1057805" cy="936479"/>
            <a:chOff x="1113100" y="2199475"/>
            <a:chExt cx="801900" cy="709925"/>
          </a:xfrm>
        </p:grpSpPr>
        <p:sp>
          <p:nvSpPr>
            <p:cNvPr id="328" name="Google Shape;328;p3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37"/>
          <p:cNvGrpSpPr/>
          <p:nvPr/>
        </p:nvGrpSpPr>
        <p:grpSpPr>
          <a:xfrm>
            <a:off x="1718513" y="1203749"/>
            <a:ext cx="1011200" cy="292500"/>
            <a:chOff x="271125" y="812725"/>
            <a:chExt cx="766525" cy="221725"/>
          </a:xfrm>
        </p:grpSpPr>
        <p:sp>
          <p:nvSpPr>
            <p:cNvPr id="331" name="Google Shape;331;p3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7"/>
          <p:cNvSpPr/>
          <p:nvPr/>
        </p:nvSpPr>
        <p:spPr>
          <a:xfrm>
            <a:off x="4207347" y="1019176"/>
            <a:ext cx="1533252" cy="156532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6222600" y="1028798"/>
            <a:ext cx="1657266" cy="154608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4235136" y="3262426"/>
            <a:ext cx="1477672" cy="141350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6314355" y="31213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shapes. 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8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666666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666666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6D9EEB"/>
                </a:solidFill>
              </a:rPr>
              <a:t>😉</a:t>
            </a:r>
            <a:endParaRPr sz="9600">
              <a:solidFill>
                <a:srgbClr val="6D9EEB"/>
              </a:solidFill>
            </a:endParaRPr>
          </a:p>
        </p:txBody>
      </p:sp>
      <p:sp>
        <p:nvSpPr>
          <p:cNvPr id="436" name="Google Shape;436;p3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44" name="Google Shape;444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45" name="Google Shape;445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47" name="Google Shape;447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48" name="Google Shape;448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50" name="Google Shape;450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51" name="Google Shape;451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52" name="Google Shape;452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53" name="Google Shape;453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54" name="Google Shape;454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55" name="Google Shape;455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Certification right for YOU?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438915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have spare time…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are looking to augment your skillset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can handle stressful tests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want to showcase your skills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You are looking for a change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381;p38">
            <a:extLst>
              <a:ext uri="{FF2B5EF4-FFF2-40B4-BE49-F238E27FC236}">
                <a16:creationId xmlns:a16="http://schemas.microsoft.com/office/drawing/2014/main" id="{6F06FE39-D80F-4F76-A2B5-2986161F6D73}"/>
              </a:ext>
            </a:extLst>
          </p:cNvPr>
          <p:cNvSpPr/>
          <p:nvPr/>
        </p:nvSpPr>
        <p:spPr>
          <a:xfrm>
            <a:off x="4297650" y="466584"/>
            <a:ext cx="487932" cy="42111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Third Party Certification Increases Brand Trust and Sales">
            <a:extLst>
              <a:ext uri="{FF2B5EF4-FFF2-40B4-BE49-F238E27FC236}">
                <a16:creationId xmlns:a16="http://schemas.microsoft.com/office/drawing/2014/main" id="{EE4607BA-B5C1-4A88-B23F-F3DE8D271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26" y="1992100"/>
            <a:ext cx="3620474" cy="241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02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I just study for the Test and see?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4389150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A good approach to test the waters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Still gain knowledge but less experience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Decide if it is right for you 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Understand better what additional skills you may lack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381;p38">
            <a:extLst>
              <a:ext uri="{FF2B5EF4-FFF2-40B4-BE49-F238E27FC236}">
                <a16:creationId xmlns:a16="http://schemas.microsoft.com/office/drawing/2014/main" id="{6F06FE39-D80F-4F76-A2B5-2986161F6D73}"/>
              </a:ext>
            </a:extLst>
          </p:cNvPr>
          <p:cNvSpPr/>
          <p:nvPr/>
        </p:nvSpPr>
        <p:spPr>
          <a:xfrm>
            <a:off x="4297650" y="466584"/>
            <a:ext cx="487932" cy="42111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Certification Study Groups | Cvent">
            <a:extLst>
              <a:ext uri="{FF2B5EF4-FFF2-40B4-BE49-F238E27FC236}">
                <a16:creationId xmlns:a16="http://schemas.microsoft.com/office/drawing/2014/main" id="{EA722004-EEF4-495D-B6FD-86D570A6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50" y="2097355"/>
            <a:ext cx="3772959" cy="198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10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383781" y="3185200"/>
            <a:ext cx="837643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6000" dirty="0"/>
              <a:t>2.</a:t>
            </a:r>
            <a:br>
              <a:rPr lang="en" sz="6000" dirty="0"/>
            </a:br>
            <a:br>
              <a:rPr lang="en" sz="6000" dirty="0"/>
            </a:br>
            <a:r>
              <a:rPr lang="en" sz="6000" dirty="0"/>
              <a:t>Okay </a:t>
            </a:r>
            <a:r>
              <a:rPr lang="en-US" sz="6000" dirty="0"/>
              <a:t>I want to Certify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56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00" y="11347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why TensorFlow Developer?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992100"/>
            <a:ext cx="5589854" cy="268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The test is practical and hands-on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It covers a broad base of skills  required for a machine learning developer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TensorFlow knowledge can easily transition to other frameworks – </a:t>
            </a:r>
            <a:r>
              <a:rPr lang="en-US" dirty="0" err="1"/>
              <a:t>PyTorch</a:t>
            </a:r>
            <a:endParaRPr lang="en-US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-US" dirty="0"/>
              <a:t>Google isn’t making it an easy test for a reason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382;p38">
            <a:extLst>
              <a:ext uri="{FF2B5EF4-FFF2-40B4-BE49-F238E27FC236}">
                <a16:creationId xmlns:a16="http://schemas.microsoft.com/office/drawing/2014/main" id="{F204E8F7-D3FC-4578-BADD-F74FBF6BF327}"/>
              </a:ext>
            </a:extLst>
          </p:cNvPr>
          <p:cNvSpPr/>
          <p:nvPr/>
        </p:nvSpPr>
        <p:spPr>
          <a:xfrm>
            <a:off x="4348100" y="494585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 descr="TensorFlow Developer Certificate">
            <a:extLst>
              <a:ext uri="{FF2B5EF4-FFF2-40B4-BE49-F238E27FC236}">
                <a16:creationId xmlns:a16="http://schemas.microsoft.com/office/drawing/2014/main" id="{C054009E-B7F0-4F35-ADDD-11B1E910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47" y="2094126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11424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8919</TotalTime>
  <Words>2113</Words>
  <Application>Microsoft Office PowerPoint</Application>
  <PresentationFormat>On-screen Show (16:9)</PresentationFormat>
  <Paragraphs>402</Paragraphs>
  <Slides>59</Slides>
  <Notes>37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Walter Turncoat</vt:lpstr>
      <vt:lpstr>Sniglet</vt:lpstr>
      <vt:lpstr>Montserrat</vt:lpstr>
      <vt:lpstr>Ursula template</vt:lpstr>
      <vt:lpstr>TensorFlow Certification   Yes or No?</vt:lpstr>
      <vt:lpstr>TensorFlow Certified Developer</vt:lpstr>
      <vt:lpstr>1.  Is certification a good idea?</vt:lpstr>
      <vt:lpstr>Why Certify your Skills?</vt:lpstr>
      <vt:lpstr>Things to Remember about Certification</vt:lpstr>
      <vt:lpstr>Is Certification right for YOU?</vt:lpstr>
      <vt:lpstr>Can I just study for the Test and see?</vt:lpstr>
      <vt:lpstr>2.  Okay I want to Certify</vt:lpstr>
      <vt:lpstr>but why TensorFlow Developer?</vt:lpstr>
      <vt:lpstr>but what skills do I need?</vt:lpstr>
      <vt:lpstr>What Else Should I know?</vt:lpstr>
      <vt:lpstr>3.  Preparing To Study for the Test</vt:lpstr>
      <vt:lpstr>Review Primary Core Skills</vt:lpstr>
      <vt:lpstr>Review Background Materials (Videos, Courses &amp; Books)</vt:lpstr>
      <vt:lpstr>Be Aware of…</vt:lpstr>
      <vt:lpstr>4.  Study for the Test </vt:lpstr>
      <vt:lpstr>Coding Skills</vt:lpstr>
      <vt:lpstr>Build and train NN with TF 2.0</vt:lpstr>
      <vt:lpstr>TF_certification_raw.ipynb</vt:lpstr>
      <vt:lpstr>TF_certification_basic.ipynb</vt:lpstr>
      <vt:lpstr>TF_certification_beginner.ipynb</vt:lpstr>
      <vt:lpstr>Image Classification</vt:lpstr>
      <vt:lpstr>TF_certification_fashion_CNN.ipynb</vt:lpstr>
      <vt:lpstr>TF_certification_CNN_Layers.ipynb</vt:lpstr>
      <vt:lpstr>TF_certification_CIFAR.ipynb</vt:lpstr>
      <vt:lpstr>TF_certification_transfer_learning.ipynb</vt:lpstr>
      <vt:lpstr>TF_certification_image_classification.ipynb</vt:lpstr>
      <vt:lpstr>Natural Language Processing</vt:lpstr>
      <vt:lpstr>TF_certification_AE.ipynb</vt:lpstr>
      <vt:lpstr>TF_certification_embeddings.ipynb</vt:lpstr>
      <vt:lpstr>TF_certification_classification_rnn.ipynb</vt:lpstr>
      <vt:lpstr>TF_certification_text_generation.ipynb</vt:lpstr>
      <vt:lpstr>TF_certification_text_multiclass.ipynb</vt:lpstr>
      <vt:lpstr>Time Series Prediction</vt:lpstr>
      <vt:lpstr>TF_certification_time_series.ipynb</vt:lpstr>
      <vt:lpstr>Taking the TEST - Tips</vt:lpstr>
      <vt:lpstr>5.  Need Help Studying? </vt:lpstr>
      <vt:lpstr>Forming a Study Group?</vt:lpstr>
      <vt:lpstr>thanks!</vt:lpstr>
      <vt:lpstr>PowerPoint Presentation</vt:lpstr>
      <vt:lpstr>Want big impact? Use big image.</vt:lpstr>
      <vt:lpstr>Use charts to explain your ideas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graphics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Micheal</dc:creator>
  <cp:lastModifiedBy>Micheal</cp:lastModifiedBy>
  <cp:revision>75</cp:revision>
  <dcterms:modified xsi:type="dcterms:W3CDTF">2020-05-07T19:09:21Z</dcterms:modified>
</cp:coreProperties>
</file>